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32" r:id="rId2"/>
    <p:sldId id="361" r:id="rId3"/>
    <p:sldId id="352" r:id="rId4"/>
    <p:sldId id="377" r:id="rId5"/>
    <p:sldId id="379" r:id="rId6"/>
    <p:sldId id="378" r:id="rId7"/>
    <p:sldId id="381" r:id="rId8"/>
    <p:sldId id="376" r:id="rId9"/>
    <p:sldId id="382" r:id="rId10"/>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mei" initials="y" lastIdx="1" clrIdx="0">
    <p:extLst>
      <p:ext uri="{19B8F6BF-5375-455C-9EA6-DF929625EA0E}">
        <p15:presenceInfo xmlns:p15="http://schemas.microsoft.com/office/powerpoint/2012/main" userId="yum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66CCFF"/>
    <a:srgbClr val="CCE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3834" autoAdjust="0"/>
  </p:normalViewPr>
  <p:slideViewPr>
    <p:cSldViewPr snapToGrid="0">
      <p:cViewPr varScale="1">
        <p:scale>
          <a:sx n="85" d="100"/>
          <a:sy n="85" d="100"/>
        </p:scale>
        <p:origin x="894" y="8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B068D04-7997-4CD7-8689-2D10425A4C0B}" type="datetimeFigureOut">
              <a:rPr kumimoji="1" lang="ja-JP" altLang="en-US" smtClean="0"/>
              <a:t>2021/7/14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667CFB44-7967-4D7D-9AF3-409541218BD6}" type="slidenum">
              <a:rPr kumimoji="1" lang="ja-JP" altLang="en-US" smtClean="0"/>
              <a:t>‹#›</a:t>
            </a:fld>
            <a:endParaRPr kumimoji="1" lang="ja-JP" altLang="en-US"/>
          </a:p>
        </p:txBody>
      </p:sp>
    </p:spTree>
    <p:extLst>
      <p:ext uri="{BB962C8B-B14F-4D97-AF65-F5344CB8AC3E}">
        <p14:creationId xmlns:p14="http://schemas.microsoft.com/office/powerpoint/2010/main" val="24744116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1400799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65995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357056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1783711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8241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297186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343716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1366283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190178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47529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3D45C6E-A29B-4A64-BD5E-33480A17F426}" type="datetimeFigureOut">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88574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45C6E-A29B-4A64-BD5E-33480A17F426}" type="datetimeFigureOut">
              <a:rPr kumimoji="1" lang="ja-JP" altLang="en-US" smtClean="0"/>
              <a:t>2021/7/14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686DD-B7C5-478F-B4A0-CF98E4A26811}" type="slidenum">
              <a:rPr kumimoji="1" lang="ja-JP" altLang="en-US" smtClean="0"/>
              <a:t>‹#›</a:t>
            </a:fld>
            <a:endParaRPr kumimoji="1" lang="ja-JP" altLang="en-US"/>
          </a:p>
        </p:txBody>
      </p:sp>
    </p:spTree>
    <p:extLst>
      <p:ext uri="{BB962C8B-B14F-4D97-AF65-F5344CB8AC3E}">
        <p14:creationId xmlns:p14="http://schemas.microsoft.com/office/powerpoint/2010/main" val="695409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ing.com/images/search?view=detailV2&amp;ccid=v15Bfdpu&amp;id=13383D915722724D7DEE9F6134CE57FD43C16400&amp;thid=OIP.v15Bfdpu7MRODk_I2_MZpgHaPb&amp;mediaurl=http%3a%2f%2fweb116.jp%2fshop%2fhikari_r%2fpr_400mi%2fimg%2fpr_400mi.jpg&amp;exph=250&amp;expw=120&amp;q=ONU&amp;simid=608009004847926188&amp;selectedIndex=24"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www.bing.com/images/search?view=detailV2&amp;ccid=xyTr0b6y&amp;id=75B4F35F5395B7FA01D83AC0A2E87B6F72DEE549&amp;thid=OIP.xyTr0b6yyBbuIROtbPGonAAAAA&amp;mediaurl=http%3a%2f%2fdenki-sos.com%2fblog%2fwp%2fwp-content%2fuploads%2f2016%2f05%2ftel-conn-300x221.jpg&amp;exph=221&amp;expw=300&amp;q=%e3%82%a4%e3%83%b3%e3%82%bf%e3%83%bc%e3%83%8d%e3%83%83%e3%83%88%e3%80%80%e5%8f%a3&amp;simid=608025214042835214&amp;selectedIndex=4"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hyperlink" Target="https://www.au.com/internet/" TargetMode="External"/><Relationship Id="rId2" Type="http://schemas.openxmlformats.org/officeDocument/2006/relationships/hyperlink" Target="https://www.nttdocomo.co.jp/hikari/index.html" TargetMode="External"/><Relationship Id="rId1" Type="http://schemas.openxmlformats.org/officeDocument/2006/relationships/slideLayout" Target="../slideLayouts/slideLayout1.xml"/><Relationship Id="rId4" Type="http://schemas.openxmlformats.org/officeDocument/2006/relationships/hyperlink" Target="https://www.softbank.jp/ybb/special/sbhikari-0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hop.uqwimax.jp/shop/" TargetMode="External"/><Relationship Id="rId2" Type="http://schemas.openxmlformats.org/officeDocument/2006/relationships/hyperlink" Target="https://wifi-airwifi.com/index.html" TargetMode="External"/><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hyperlink" Target="https://www.bing.com/images/search?view=detailV2&amp;ccid=c0x556HJ&amp;id=F4076EC53F5135098B2CAB33C853B4F0CBF43722&amp;thid=OIP.c0x556HJCNHvSOy203vPKgAAAA&amp;mediaurl=https%3a%2f%2fwww.ymobile.jp%2flineup%2f603hw%2fimages%2fmv_01_01.png&amp;exph=470&amp;expw=470&amp;q=%e3%83%9d%e3%82%b1%e3%83%83%e3%83%88wifi&amp;simid=607995029049377613&amp;selectedIndex=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57BF92C1-A6A4-4455-A1B3-9DF2D142FD27}"/>
              </a:ext>
            </a:extLst>
          </p:cNvPr>
          <p:cNvSpPr txBox="1"/>
          <p:nvPr/>
        </p:nvSpPr>
        <p:spPr>
          <a:xfrm>
            <a:off x="531955" y="2714081"/>
            <a:ext cx="8867975" cy="761747"/>
          </a:xfrm>
          <a:prstGeom prst="rect">
            <a:avLst/>
          </a:prstGeom>
          <a:noFill/>
        </p:spPr>
        <p:txBody>
          <a:bodyPr wrap="square" lIns="0" tIns="0" rIns="0" bIns="0" rtlCol="0" anchor="t" anchorCtr="0">
            <a:spAutoFit/>
          </a:bodyPr>
          <a:lstStyle/>
          <a:p>
            <a:pPr algn="ctr">
              <a:lnSpc>
                <a:spcPct val="150000"/>
              </a:lnSpc>
            </a:pPr>
            <a:r>
              <a:rPr kumimoji="1" lang="ja-JP" altLang="en-US" sz="3600" b="1" u="sng"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自宅での</a:t>
            </a:r>
            <a:r>
              <a:rPr kumimoji="1" lang="en-US" altLang="ja-JP" sz="3600" b="1" u="sng"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Wi-Fi</a:t>
            </a:r>
            <a:r>
              <a:rPr kumimoji="1" lang="ja-JP" altLang="en-US" sz="3600" b="1" u="sng"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環境の作り方</a:t>
            </a:r>
            <a:endParaRPr kumimoji="1" lang="en-US" altLang="ja-JP" sz="3600" b="1" u="sng"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a:extLst>
              <a:ext uri="{FF2B5EF4-FFF2-40B4-BE49-F238E27FC236}">
                <a16:creationId xmlns:a16="http://schemas.microsoft.com/office/drawing/2014/main" id="{32D26761-AEB4-4EB6-BBF1-49F585A3D151}"/>
              </a:ext>
            </a:extLst>
          </p:cNvPr>
          <p:cNvPicPr>
            <a:picLocks noChangeAspect="1"/>
          </p:cNvPicPr>
          <p:nvPr/>
        </p:nvPicPr>
        <p:blipFill>
          <a:blip r:embed="rId2"/>
          <a:stretch>
            <a:fillRect/>
          </a:stretch>
        </p:blipFill>
        <p:spPr>
          <a:xfrm>
            <a:off x="4181904" y="6406776"/>
            <a:ext cx="1536057" cy="263324"/>
          </a:xfrm>
          <a:prstGeom prst="rect">
            <a:avLst/>
          </a:prstGeom>
        </p:spPr>
      </p:pic>
    </p:spTree>
    <p:extLst>
      <p:ext uri="{BB962C8B-B14F-4D97-AF65-F5344CB8AC3E}">
        <p14:creationId xmlns:p14="http://schemas.microsoft.com/office/powerpoint/2010/main" val="63156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28BD437-0869-4DAC-A54D-18C79BCEB964}"/>
              </a:ext>
            </a:extLst>
          </p:cNvPr>
          <p:cNvSpPr txBox="1"/>
          <p:nvPr/>
        </p:nvSpPr>
        <p:spPr>
          <a:xfrm>
            <a:off x="297983" y="246141"/>
            <a:ext cx="9363946" cy="461665"/>
          </a:xfrm>
          <a:prstGeom prst="rect">
            <a:avLst/>
          </a:prstGeom>
          <a:solidFill>
            <a:srgbClr val="0070C0"/>
          </a:solidFill>
          <a:ln>
            <a:solidFill>
              <a:schemeClr val="bg1"/>
            </a:solidFill>
          </a:ln>
        </p:spPr>
        <p:txBody>
          <a:bodyPr wrap="square" rtlCol="0">
            <a:spAutoFit/>
          </a:bodyPr>
          <a:lstStyle/>
          <a:p>
            <a:pPr algn="ctr"/>
            <a:r>
              <a:rPr lang="en-US" altLang="ja-JP" sz="2400" dirty="0">
                <a:solidFill>
                  <a:schemeClr val="bg1"/>
                </a:solidFill>
                <a:latin typeface="HGS創英角ｺﾞｼｯｸUB" panose="020B0900000000000000" pitchFamily="50" charset="-128"/>
                <a:ea typeface="HGS創英角ｺﾞｼｯｸUB" panose="020B0900000000000000" pitchFamily="50" charset="-128"/>
              </a:rPr>
              <a:t>Wi-Fi</a:t>
            </a: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環境を構築するメリット</a:t>
            </a:r>
          </a:p>
        </p:txBody>
      </p:sp>
      <p:sp>
        <p:nvSpPr>
          <p:cNvPr id="12" name="テキスト ボックス 11">
            <a:extLst>
              <a:ext uri="{FF2B5EF4-FFF2-40B4-BE49-F238E27FC236}">
                <a16:creationId xmlns:a16="http://schemas.microsoft.com/office/drawing/2014/main" id="{7296A686-FB79-486B-A008-5543B968D240}"/>
              </a:ext>
            </a:extLst>
          </p:cNvPr>
          <p:cNvSpPr txBox="1"/>
          <p:nvPr/>
        </p:nvSpPr>
        <p:spPr>
          <a:xfrm>
            <a:off x="337428" y="813901"/>
            <a:ext cx="9324502" cy="4124206"/>
          </a:xfrm>
          <a:prstGeom prst="rect">
            <a:avLst/>
          </a:prstGeom>
          <a:noFill/>
        </p:spPr>
        <p:txBody>
          <a:bodyPr wrap="square" rtlCol="0">
            <a:spAutoFit/>
          </a:bodyPr>
          <a:lstStyle/>
          <a:p>
            <a:pPr>
              <a:lnSpc>
                <a:spcPct val="150000"/>
              </a:lnSpc>
            </a:pP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rPr>
              <a:t>「ひと月</a:t>
            </a:r>
            <a:r>
              <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rPr>
              <a:t>7GB</a:t>
            </a: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rPr>
              <a:t>まで」など、データ通信量の上限があるプランで契約しているスマホやタブレットは、通信速度の制限がかけられてしまうと、別途で追加データ量を購入しないと快適に使えなくなります。</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rPr>
              <a:t>特に動画はデータの消費量が激しく、</a:t>
            </a:r>
            <a:r>
              <a:rPr lang="en-US" altLang="ja-JP" sz="1600" dirty="0">
                <a:solidFill>
                  <a:srgbClr val="FF0000"/>
                </a:solidFill>
                <a:latin typeface="メイリオ" panose="020B0604030504040204" pitchFamily="50" charset="-128"/>
                <a:ea typeface="メイリオ" panose="020B0604030504040204" pitchFamily="50" charset="-128"/>
              </a:rPr>
              <a:t>YouTube</a:t>
            </a:r>
            <a:r>
              <a:rPr lang="ja-JP" altLang="en-US" sz="1600" dirty="0">
                <a:solidFill>
                  <a:srgbClr val="FF0000"/>
                </a:solidFill>
                <a:latin typeface="メイリオ" panose="020B0604030504040204" pitchFamily="50" charset="-128"/>
                <a:ea typeface="メイリオ" panose="020B0604030504040204" pitchFamily="50" charset="-128"/>
              </a:rPr>
              <a:t>の動画であれば、</a:t>
            </a:r>
            <a:r>
              <a:rPr lang="en-US" altLang="ja-JP" sz="1600" dirty="0">
                <a:solidFill>
                  <a:srgbClr val="FF0000"/>
                </a:solidFill>
                <a:latin typeface="メイリオ" panose="020B0604030504040204" pitchFamily="50" charset="-128"/>
                <a:ea typeface="メイリオ" panose="020B0604030504040204" pitchFamily="50" charset="-128"/>
              </a:rPr>
              <a:t>1</a:t>
            </a:r>
            <a:r>
              <a:rPr lang="ja-JP" altLang="en-US" sz="1600" dirty="0">
                <a:solidFill>
                  <a:srgbClr val="FF0000"/>
                </a:solidFill>
                <a:latin typeface="メイリオ" panose="020B0604030504040204" pitchFamily="50" charset="-128"/>
                <a:ea typeface="メイリオ" panose="020B0604030504040204" pitchFamily="50" charset="-128"/>
              </a:rPr>
              <a:t>時間動画を視聴するとおよそ</a:t>
            </a:r>
            <a:r>
              <a:rPr lang="en-US" altLang="ja-JP" sz="1600" dirty="0">
                <a:solidFill>
                  <a:srgbClr val="FF0000"/>
                </a:solidFill>
                <a:latin typeface="メイリオ" panose="020B0604030504040204" pitchFamily="50" charset="-128"/>
                <a:ea typeface="メイリオ" panose="020B0604030504040204" pitchFamily="50" charset="-128"/>
              </a:rPr>
              <a:t>1GB</a:t>
            </a:r>
            <a:r>
              <a:rPr lang="ja-JP" altLang="en-US" sz="1600" dirty="0">
                <a:solidFill>
                  <a:srgbClr val="FF0000"/>
                </a:solidFill>
                <a:latin typeface="メイリオ" panose="020B0604030504040204" pitchFamily="50" charset="-128"/>
                <a:ea typeface="メイリオ" panose="020B0604030504040204" pitchFamily="50" charset="-128"/>
              </a:rPr>
              <a:t>のデータ量を使用すると言われています。</a:t>
            </a:r>
            <a:endParaRPr lang="en-US" altLang="ja-JP" sz="1600" dirty="0">
              <a:solidFill>
                <a:srgbClr val="FF0000"/>
              </a:solidFill>
              <a:latin typeface="メイリオ" panose="020B0604030504040204" pitchFamily="50" charset="-128"/>
              <a:ea typeface="メイリオ" panose="020B0604030504040204" pitchFamily="50" charset="-128"/>
            </a:endParaRPr>
          </a:p>
          <a:p>
            <a:pPr>
              <a:lnSpc>
                <a:spcPct val="150000"/>
              </a:lnSpc>
            </a:pP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rPr>
              <a:t>そこで、自宅に</a:t>
            </a:r>
            <a:r>
              <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rPr>
              <a:t>環境を作ると、自宅にいる間はスマホやタブレットのデータ通信を使わずにインターネットを楽しめるようになります。</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rPr>
              <a:t>オンライン授業を受ける場合などは、自宅に</a:t>
            </a:r>
            <a:r>
              <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rPr>
              <a:t>環境を導入したほうが、月々の通信料を節約することができるでしょう。</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6277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28BD437-0869-4DAC-A54D-18C79BCEB964}"/>
              </a:ext>
            </a:extLst>
          </p:cNvPr>
          <p:cNvSpPr txBox="1"/>
          <p:nvPr/>
        </p:nvSpPr>
        <p:spPr>
          <a:xfrm>
            <a:off x="297983" y="246141"/>
            <a:ext cx="9363946" cy="461665"/>
          </a:xfrm>
          <a:prstGeom prst="rect">
            <a:avLst/>
          </a:prstGeom>
          <a:solidFill>
            <a:srgbClr val="0070C0"/>
          </a:solidFill>
          <a:ln>
            <a:solidFill>
              <a:schemeClr val="bg1"/>
            </a:solidFill>
          </a:ln>
        </p:spPr>
        <p:txBody>
          <a:bodyPr wrap="square" rtlCol="0">
            <a:spAutoFit/>
          </a:bodyPr>
          <a:lstStyle/>
          <a:p>
            <a:pPr algn="ctr"/>
            <a:r>
              <a:rPr lang="ja-JP" altLang="en-US" sz="2400">
                <a:solidFill>
                  <a:schemeClr val="bg1"/>
                </a:solidFill>
                <a:latin typeface="HGS創英角ｺﾞｼｯｸUB" panose="020B0900000000000000" pitchFamily="50" charset="-128"/>
                <a:ea typeface="HGS創英角ｺﾞｼｯｸUB" panose="020B0900000000000000" pitchFamily="50" charset="-128"/>
              </a:rPr>
              <a:t>インターネット回線がある場合　</a:t>
            </a:r>
            <a:r>
              <a:rPr lang="en-US" altLang="ja-JP" sz="2400">
                <a:solidFill>
                  <a:schemeClr val="bg1"/>
                </a:solidFill>
                <a:latin typeface="HGS創英角ｺﾞｼｯｸUB" panose="020B0900000000000000" pitchFamily="50" charset="-128"/>
                <a:ea typeface="HGS創英角ｺﾞｼｯｸUB" panose="020B0900000000000000" pitchFamily="50" charset="-128"/>
              </a:rPr>
              <a:t>Wi-Fi</a:t>
            </a:r>
            <a:r>
              <a:rPr lang="ja-JP" altLang="en-US" sz="2400">
                <a:solidFill>
                  <a:schemeClr val="bg1"/>
                </a:solidFill>
                <a:latin typeface="HGS創英角ｺﾞｼｯｸUB" panose="020B0900000000000000" pitchFamily="50" charset="-128"/>
                <a:ea typeface="HGS創英角ｺﾞｼｯｸUB" panose="020B0900000000000000" pitchFamily="50" charset="-128"/>
              </a:rPr>
              <a:t>ルーターの設定</a:t>
            </a:r>
            <a:endParaRPr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7296A686-FB79-486B-A008-5543B968D240}"/>
              </a:ext>
            </a:extLst>
          </p:cNvPr>
          <p:cNvSpPr txBox="1"/>
          <p:nvPr/>
        </p:nvSpPr>
        <p:spPr>
          <a:xfrm>
            <a:off x="337428" y="813901"/>
            <a:ext cx="9324502" cy="5282215"/>
          </a:xfrm>
          <a:prstGeom prst="rect">
            <a:avLst/>
          </a:prstGeom>
          <a:noFill/>
        </p:spPr>
        <p:txBody>
          <a:bodyPr wrap="square" rtlCol="0">
            <a:spAutoFit/>
          </a:bodyPr>
          <a:lstStyle/>
          <a:p>
            <a:pPr>
              <a:lnSpc>
                <a:spcPct val="150000"/>
              </a:lnSpc>
            </a:pPr>
            <a:r>
              <a:rPr lang="ja-JP" altLang="en-US" sz="1600" b="1" dirty="0">
                <a:solidFill>
                  <a:srgbClr val="FF0000"/>
                </a:solidFill>
                <a:latin typeface="メイリオ" panose="020B0604030504040204" pitchFamily="50" charset="-128"/>
                <a:ea typeface="メイリオ" panose="020B0604030504040204" pitchFamily="50" charset="-128"/>
              </a:rPr>
              <a:t>自宅に既にインターネット回線がある場合の手順です。</a:t>
            </a:r>
            <a:endParaRPr lang="en-US" altLang="ja-JP" sz="1400" dirty="0">
              <a:solidFill>
                <a:srgbClr val="0000FF"/>
              </a:solidFill>
              <a:latin typeface="メイリオ" panose="020B0604030504040204" pitchFamily="50" charset="-128"/>
              <a:ea typeface="メイリオ" panose="020B0604030504040204" pitchFamily="50" charset="-128"/>
            </a:endParaRPr>
          </a:p>
          <a:p>
            <a:pPr>
              <a:lnSpc>
                <a:spcPct val="150000"/>
              </a:lnSpc>
            </a:pPr>
            <a:r>
              <a:rPr lang="ja-JP" altLang="en-US" sz="1400" u="sng" dirty="0">
                <a:solidFill>
                  <a:schemeClr val="tx1">
                    <a:lumMod val="65000"/>
                    <a:lumOff val="35000"/>
                  </a:schemeClr>
                </a:solidFill>
                <a:latin typeface="メイリオ" panose="020B0604030504040204" pitchFamily="50" charset="-128"/>
                <a:ea typeface="メイリオ" panose="020B0604030504040204" pitchFamily="50" charset="-128"/>
              </a:rPr>
              <a:t>①</a:t>
            </a:r>
            <a:r>
              <a:rPr lang="en-US" altLang="ja-JP" sz="1400" u="sng"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u="sng" dirty="0">
                <a:solidFill>
                  <a:schemeClr val="tx1">
                    <a:lumMod val="65000"/>
                    <a:lumOff val="35000"/>
                  </a:schemeClr>
                </a:solidFill>
                <a:latin typeface="メイリオ" panose="020B0604030504040204" pitchFamily="50" charset="-128"/>
                <a:ea typeface="メイリオ" panose="020B0604030504040204" pitchFamily="50" charset="-128"/>
              </a:rPr>
              <a:t>ルーターを用意する</a:t>
            </a:r>
            <a:endParaRPr lang="en-US" altLang="ja-JP" sz="1400" u="sng"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を飛ばすにはまず、右の写真のような無線</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LAN</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と呼ばれる機器が必ず必要です。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ルーターは安いものなら</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3000</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円～</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5000</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円程度で売っています。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・家電量販店や、アマゾンなどのネット通販で購入してください。</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学校によっては、相談すれば手配してくれる場合もあります。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rgbClr val="0563C1"/>
              </a:solidFill>
              <a:latin typeface="メイリオ" panose="020B0604030504040204" pitchFamily="50" charset="-128"/>
              <a:ea typeface="メイリオ" panose="020B0604030504040204" pitchFamily="50" charset="-128"/>
            </a:endParaRPr>
          </a:p>
          <a:p>
            <a:pPr>
              <a:lnSpc>
                <a:spcPct val="150000"/>
              </a:lnSpc>
            </a:pPr>
            <a:r>
              <a:rPr lang="ja-JP" altLang="en-US" sz="1400" u="sng" dirty="0">
                <a:solidFill>
                  <a:schemeClr val="tx1">
                    <a:lumMod val="65000"/>
                    <a:lumOff val="35000"/>
                  </a:schemeClr>
                </a:solidFill>
                <a:latin typeface="メイリオ" panose="020B0604030504040204" pitchFamily="50" charset="-128"/>
                <a:ea typeface="メイリオ" panose="020B0604030504040204" pitchFamily="50" charset="-128"/>
              </a:rPr>
              <a:t>②</a:t>
            </a:r>
            <a:r>
              <a:rPr lang="en-US" altLang="ja-JP" sz="1400" u="sng"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u="sng" dirty="0">
                <a:solidFill>
                  <a:schemeClr val="tx1">
                    <a:lumMod val="65000"/>
                    <a:lumOff val="35000"/>
                  </a:schemeClr>
                </a:solidFill>
                <a:latin typeface="メイリオ" panose="020B0604030504040204" pitchFamily="50" charset="-128"/>
                <a:ea typeface="メイリオ" panose="020B0604030504040204" pitchFamily="50" charset="-128"/>
              </a:rPr>
              <a:t>ルーターの設定を行う</a:t>
            </a:r>
            <a:endParaRPr lang="en-US" altLang="ja-JP" sz="1400" u="sng"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１）</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ルーターの電源を入れてください。</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２）右の画像のようなインターネット接続機器や、</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LAN</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ケーブルの差し込み口と</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ルーターを</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LAN</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ケーブルで接続してください。</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※LAN</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ケーブルは</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ルーターに付属されています。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以上で設定は完了です。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続いて、</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PC</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やスマホ・タブレットと</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の接続を行います。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pic>
        <p:nvPicPr>
          <p:cNvPr id="4" name="図 3">
            <a:extLst>
              <a:ext uri="{FF2B5EF4-FFF2-40B4-BE49-F238E27FC236}">
                <a16:creationId xmlns:a16="http://schemas.microsoft.com/office/drawing/2014/main" id="{B68C5719-E16D-449D-BA28-7975E956D36C}"/>
              </a:ext>
            </a:extLst>
          </p:cNvPr>
          <p:cNvPicPr>
            <a:picLocks noChangeAspect="1"/>
          </p:cNvPicPr>
          <p:nvPr/>
        </p:nvPicPr>
        <p:blipFill>
          <a:blip r:embed="rId2"/>
          <a:stretch>
            <a:fillRect/>
          </a:stretch>
        </p:blipFill>
        <p:spPr>
          <a:xfrm>
            <a:off x="7138874" y="1392603"/>
            <a:ext cx="2324023" cy="1544492"/>
          </a:xfrm>
          <a:prstGeom prst="rect">
            <a:avLst/>
          </a:prstGeom>
        </p:spPr>
      </p:pic>
      <p:pic>
        <p:nvPicPr>
          <p:cNvPr id="1028" name="Picture 4" descr="ONU に対する画像結果">
            <a:hlinkClick r:id="rId3"/>
            <a:extLst>
              <a:ext uri="{FF2B5EF4-FFF2-40B4-BE49-F238E27FC236}">
                <a16:creationId xmlns:a16="http://schemas.microsoft.com/office/drawing/2014/main" id="{8629102A-76F5-4CF2-B0CB-B2D6E81BF5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3661" y="4905235"/>
            <a:ext cx="879584" cy="14859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インターネット　口 に対する画像結果">
            <a:hlinkClick r:id="rId5"/>
            <a:extLst>
              <a:ext uri="{FF2B5EF4-FFF2-40B4-BE49-F238E27FC236}">
                <a16:creationId xmlns:a16="http://schemas.microsoft.com/office/drawing/2014/main" id="{45A8B8C6-6D80-4D84-B9DE-F5E9539FC6A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7033" r="15042"/>
          <a:stretch/>
        </p:blipFill>
        <p:spPr bwMode="auto">
          <a:xfrm>
            <a:off x="8276900" y="4905235"/>
            <a:ext cx="1371601" cy="1485900"/>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a:extLst>
              <a:ext uri="{FF2B5EF4-FFF2-40B4-BE49-F238E27FC236}">
                <a16:creationId xmlns:a16="http://schemas.microsoft.com/office/drawing/2014/main" id="{39B2B031-34B0-446A-9120-C00144301B0D}"/>
              </a:ext>
            </a:extLst>
          </p:cNvPr>
          <p:cNvSpPr/>
          <p:nvPr/>
        </p:nvSpPr>
        <p:spPr>
          <a:xfrm>
            <a:off x="9005656" y="5648185"/>
            <a:ext cx="490538" cy="4827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矢印: 下 1">
            <a:extLst>
              <a:ext uri="{FF2B5EF4-FFF2-40B4-BE49-F238E27FC236}">
                <a16:creationId xmlns:a16="http://schemas.microsoft.com/office/drawing/2014/main" id="{7B499115-DD70-4E1F-ACA6-113709A26794}"/>
              </a:ext>
            </a:extLst>
          </p:cNvPr>
          <p:cNvSpPr/>
          <p:nvPr/>
        </p:nvSpPr>
        <p:spPr>
          <a:xfrm rot="10800000">
            <a:off x="8070181" y="3231933"/>
            <a:ext cx="362603" cy="113394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0A2F0949-54CC-449D-9461-3F24C0D989C2}"/>
              </a:ext>
            </a:extLst>
          </p:cNvPr>
          <p:cNvSpPr txBox="1"/>
          <p:nvPr/>
        </p:nvSpPr>
        <p:spPr>
          <a:xfrm>
            <a:off x="8560673" y="3613129"/>
            <a:ext cx="1261884" cy="523220"/>
          </a:xfrm>
          <a:prstGeom prst="rect">
            <a:avLst/>
          </a:prstGeom>
          <a:noFill/>
        </p:spPr>
        <p:txBody>
          <a:bodyPr wrap="none" rtlCol="0">
            <a:spAutoFit/>
          </a:bodyPr>
          <a:lstStyle/>
          <a:p>
            <a:r>
              <a:rPr kumimoji="1" lang="en-US" altLang="ja-JP" sz="1400" dirty="0">
                <a:solidFill>
                  <a:srgbClr val="FF0000"/>
                </a:solidFill>
                <a:latin typeface="メイリオ" panose="020B0604030504040204" pitchFamily="50" charset="-128"/>
                <a:ea typeface="メイリオ" panose="020B0604030504040204" pitchFamily="50" charset="-128"/>
              </a:rPr>
              <a:t>LAN</a:t>
            </a:r>
            <a:r>
              <a:rPr kumimoji="1" lang="ja-JP" altLang="en-US" sz="1400" dirty="0">
                <a:solidFill>
                  <a:srgbClr val="FF0000"/>
                </a:solidFill>
                <a:latin typeface="メイリオ" panose="020B0604030504040204" pitchFamily="50" charset="-128"/>
                <a:ea typeface="メイリオ" panose="020B0604030504040204" pitchFamily="50" charset="-128"/>
              </a:rPr>
              <a:t>ケーブル</a:t>
            </a:r>
            <a:endParaRPr kumimoji="1" lang="en-US" altLang="ja-JP" sz="1400" dirty="0">
              <a:solidFill>
                <a:srgbClr val="FF0000"/>
              </a:solidFill>
              <a:latin typeface="メイリオ" panose="020B0604030504040204" pitchFamily="50" charset="-128"/>
              <a:ea typeface="メイリオ" panose="020B0604030504040204" pitchFamily="50" charset="-128"/>
            </a:endParaRPr>
          </a:p>
          <a:p>
            <a:r>
              <a:rPr kumimoji="1" lang="ja-JP" altLang="en-US" sz="1400" dirty="0">
                <a:solidFill>
                  <a:srgbClr val="FF0000"/>
                </a:solidFill>
                <a:latin typeface="メイリオ" panose="020B0604030504040204" pitchFamily="50" charset="-128"/>
                <a:ea typeface="メイリオ" panose="020B0604030504040204" pitchFamily="50" charset="-128"/>
              </a:rPr>
              <a:t>でつなぎます</a:t>
            </a:r>
          </a:p>
        </p:txBody>
      </p:sp>
    </p:spTree>
    <p:extLst>
      <p:ext uri="{BB962C8B-B14F-4D97-AF65-F5344CB8AC3E}">
        <p14:creationId xmlns:p14="http://schemas.microsoft.com/office/powerpoint/2010/main" val="402634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28BD437-0869-4DAC-A54D-18C79BCEB964}"/>
              </a:ext>
            </a:extLst>
          </p:cNvPr>
          <p:cNvSpPr txBox="1"/>
          <p:nvPr/>
        </p:nvSpPr>
        <p:spPr>
          <a:xfrm>
            <a:off x="297983" y="246141"/>
            <a:ext cx="9363946" cy="461665"/>
          </a:xfrm>
          <a:prstGeom prst="rect">
            <a:avLst/>
          </a:prstGeom>
          <a:solidFill>
            <a:srgbClr val="0070C0"/>
          </a:solidFill>
          <a:ln>
            <a:solidFill>
              <a:schemeClr val="bg1"/>
            </a:solidFill>
          </a:ln>
        </p:spPr>
        <p:txBody>
          <a:bodyPr wrap="square" rtlCol="0">
            <a:spAutoFit/>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インターネット回線がある場合　</a:t>
            </a:r>
            <a:r>
              <a:rPr lang="en-US" altLang="ja-JP" sz="2400" dirty="0">
                <a:solidFill>
                  <a:schemeClr val="bg1"/>
                </a:solidFill>
                <a:latin typeface="HGS創英角ｺﾞｼｯｸUB" panose="020B0900000000000000" pitchFamily="50" charset="-128"/>
                <a:ea typeface="HGS創英角ｺﾞｼｯｸUB" panose="020B0900000000000000" pitchFamily="50" charset="-128"/>
              </a:rPr>
              <a:t>PC</a:t>
            </a: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と</a:t>
            </a:r>
            <a:r>
              <a:rPr lang="en-US" altLang="ja-JP" sz="2400" dirty="0">
                <a:solidFill>
                  <a:schemeClr val="bg1"/>
                </a:solidFill>
                <a:latin typeface="HGS創英角ｺﾞｼｯｸUB" panose="020B0900000000000000" pitchFamily="50" charset="-128"/>
                <a:ea typeface="HGS創英角ｺﾞｼｯｸUB" panose="020B0900000000000000" pitchFamily="50" charset="-128"/>
              </a:rPr>
              <a:t>Wi-Fi</a:t>
            </a: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の接続①</a:t>
            </a:r>
          </a:p>
        </p:txBody>
      </p:sp>
      <p:sp>
        <p:nvSpPr>
          <p:cNvPr id="12" name="テキスト ボックス 11">
            <a:extLst>
              <a:ext uri="{FF2B5EF4-FFF2-40B4-BE49-F238E27FC236}">
                <a16:creationId xmlns:a16="http://schemas.microsoft.com/office/drawing/2014/main" id="{7296A686-FB79-486B-A008-5543B968D240}"/>
              </a:ext>
            </a:extLst>
          </p:cNvPr>
          <p:cNvSpPr txBox="1"/>
          <p:nvPr/>
        </p:nvSpPr>
        <p:spPr>
          <a:xfrm>
            <a:off x="337428" y="813901"/>
            <a:ext cx="9324502" cy="3666388"/>
          </a:xfrm>
          <a:prstGeom prst="rect">
            <a:avLst/>
          </a:prstGeom>
          <a:noFill/>
        </p:spPr>
        <p:txBody>
          <a:bodyPr wrap="square" rtlCol="0">
            <a:spAutoFit/>
          </a:bodyPr>
          <a:lstStyle/>
          <a:p>
            <a:pPr>
              <a:lnSpc>
                <a:spcPct val="150000"/>
              </a:lnSpc>
            </a:pPr>
            <a:r>
              <a:rPr lang="en-US" altLang="ja-JP" sz="1600" dirty="0">
                <a:solidFill>
                  <a:srgbClr val="FF0000"/>
                </a:solidFill>
                <a:latin typeface="メイリオ" panose="020B0604030504040204" pitchFamily="50" charset="-128"/>
                <a:ea typeface="メイリオ" panose="020B0604030504040204" pitchFamily="50" charset="-128"/>
              </a:rPr>
              <a:t>PC</a:t>
            </a:r>
            <a:r>
              <a:rPr lang="ja-JP" altLang="en-US" sz="1600" dirty="0">
                <a:solidFill>
                  <a:srgbClr val="FF0000"/>
                </a:solidFill>
                <a:latin typeface="メイリオ" panose="020B0604030504040204" pitchFamily="50" charset="-128"/>
                <a:ea typeface="メイリオ" panose="020B0604030504040204" pitchFamily="50" charset="-128"/>
              </a:rPr>
              <a:t>と</a:t>
            </a:r>
            <a:r>
              <a:rPr lang="en-US" altLang="ja-JP" sz="1600" dirty="0">
                <a:solidFill>
                  <a:srgbClr val="FF0000"/>
                </a:solidFill>
                <a:latin typeface="メイリオ" panose="020B0604030504040204" pitchFamily="50" charset="-128"/>
                <a:ea typeface="メイリオ" panose="020B0604030504040204" pitchFamily="50" charset="-128"/>
              </a:rPr>
              <a:t>Wi-Fi</a:t>
            </a:r>
            <a:r>
              <a:rPr lang="ja-JP" altLang="en-US" sz="1600" dirty="0">
                <a:solidFill>
                  <a:srgbClr val="FF0000"/>
                </a:solidFill>
                <a:latin typeface="メイリオ" panose="020B0604030504040204" pitchFamily="50" charset="-128"/>
                <a:ea typeface="メイリオ" panose="020B0604030504040204" pitchFamily="50" charset="-128"/>
              </a:rPr>
              <a:t>をつなぐ手順です。</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参考）</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ZAQHP</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Windows 10</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｜無線</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LAN</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）接続方法」</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①画面右下の</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アイコン（扇型）をクリック。　 　　②「</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パネル」クリック。</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③接続したい</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ルーターの</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SSID</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を選んで「接続」をクリック。</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※SSID</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は</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ルーターの裏面などに記載。</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pic>
        <p:nvPicPr>
          <p:cNvPr id="1026" name="Picture 2">
            <a:extLst>
              <a:ext uri="{FF2B5EF4-FFF2-40B4-BE49-F238E27FC236}">
                <a16:creationId xmlns:a16="http://schemas.microsoft.com/office/drawing/2014/main" id="{B7425C18-2EF5-44DD-A760-D2916147620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70" t="5448" r="5449" b="3532"/>
          <a:stretch/>
        </p:blipFill>
        <p:spPr bwMode="auto">
          <a:xfrm>
            <a:off x="648738" y="1749961"/>
            <a:ext cx="3749832" cy="18553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D519FA5-52A2-4C74-A696-5EA926285D8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35" t="67797" r="4096" b="1947"/>
          <a:stretch/>
        </p:blipFill>
        <p:spPr bwMode="auto">
          <a:xfrm>
            <a:off x="5198626" y="1749961"/>
            <a:ext cx="3776788" cy="18086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50F3E38D-A2AC-4D60-A852-4D82D588E90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85" t="1286" r="3221" b="61473"/>
          <a:stretch/>
        </p:blipFill>
        <p:spPr bwMode="auto">
          <a:xfrm>
            <a:off x="569908" y="4544644"/>
            <a:ext cx="3749832" cy="1846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65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28BD437-0869-4DAC-A54D-18C79BCEB964}"/>
              </a:ext>
            </a:extLst>
          </p:cNvPr>
          <p:cNvSpPr txBox="1"/>
          <p:nvPr/>
        </p:nvSpPr>
        <p:spPr>
          <a:xfrm>
            <a:off x="297983" y="246141"/>
            <a:ext cx="9363946" cy="461665"/>
          </a:xfrm>
          <a:prstGeom prst="rect">
            <a:avLst/>
          </a:prstGeom>
          <a:solidFill>
            <a:srgbClr val="0070C0"/>
          </a:solidFill>
          <a:ln>
            <a:solidFill>
              <a:schemeClr val="bg1"/>
            </a:solidFill>
          </a:ln>
        </p:spPr>
        <p:txBody>
          <a:bodyPr wrap="square" rtlCol="0">
            <a:spAutoFit/>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インターネット回線がある場合　</a:t>
            </a:r>
            <a:r>
              <a:rPr lang="en-US" altLang="ja-JP" sz="2400" dirty="0">
                <a:solidFill>
                  <a:schemeClr val="bg1"/>
                </a:solidFill>
                <a:latin typeface="HGS創英角ｺﾞｼｯｸUB" panose="020B0900000000000000" pitchFamily="50" charset="-128"/>
                <a:ea typeface="HGS創英角ｺﾞｼｯｸUB" panose="020B0900000000000000" pitchFamily="50" charset="-128"/>
              </a:rPr>
              <a:t>PC</a:t>
            </a: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と</a:t>
            </a:r>
            <a:r>
              <a:rPr lang="en-US" altLang="ja-JP" sz="2400" dirty="0">
                <a:solidFill>
                  <a:schemeClr val="bg1"/>
                </a:solidFill>
                <a:latin typeface="HGS創英角ｺﾞｼｯｸUB" panose="020B0900000000000000" pitchFamily="50" charset="-128"/>
                <a:ea typeface="HGS創英角ｺﾞｼｯｸUB" panose="020B0900000000000000" pitchFamily="50" charset="-128"/>
              </a:rPr>
              <a:t>Wi-Fi</a:t>
            </a: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の接続②</a:t>
            </a:r>
          </a:p>
        </p:txBody>
      </p:sp>
      <p:sp>
        <p:nvSpPr>
          <p:cNvPr id="12" name="テキスト ボックス 11">
            <a:extLst>
              <a:ext uri="{FF2B5EF4-FFF2-40B4-BE49-F238E27FC236}">
                <a16:creationId xmlns:a16="http://schemas.microsoft.com/office/drawing/2014/main" id="{7296A686-FB79-486B-A008-5543B968D240}"/>
              </a:ext>
            </a:extLst>
          </p:cNvPr>
          <p:cNvSpPr txBox="1"/>
          <p:nvPr/>
        </p:nvSpPr>
        <p:spPr>
          <a:xfrm>
            <a:off x="337428" y="813901"/>
            <a:ext cx="9324502" cy="1034899"/>
          </a:xfrm>
          <a:prstGeom prst="rect">
            <a:avLst/>
          </a:prstGeom>
          <a:noFill/>
        </p:spPr>
        <p:txBody>
          <a:bodyPr wrap="square" rtlCol="0">
            <a:spAutoFit/>
          </a:bodyPr>
          <a:lstStyle/>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④</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ルーターのパスワード（</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PASS KEY</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）を大文字　　⑤「接続済み」と表示されます。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小文字区別して入力。「次へ」をクリック。　</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パスワードは</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ルーターの裏面などに記載。　　　</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pic>
        <p:nvPicPr>
          <p:cNvPr id="3074" name="Picture 2">
            <a:extLst>
              <a:ext uri="{FF2B5EF4-FFF2-40B4-BE49-F238E27FC236}">
                <a16:creationId xmlns:a16="http://schemas.microsoft.com/office/drawing/2014/main" id="{1CE7DC83-E3A7-4F0B-B544-4D71F1072C0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74" t="2633" r="3658" b="2571"/>
          <a:stretch/>
        </p:blipFill>
        <p:spPr bwMode="auto">
          <a:xfrm>
            <a:off x="646381" y="2023892"/>
            <a:ext cx="3358055" cy="397291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E4C9D71F-703C-473A-971E-C6FE6CAB368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74" r="3658" b="2720"/>
          <a:stretch/>
        </p:blipFill>
        <p:spPr bwMode="auto">
          <a:xfrm>
            <a:off x="5312979" y="1919782"/>
            <a:ext cx="3358055" cy="4077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870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28BD437-0869-4DAC-A54D-18C79BCEB964}"/>
              </a:ext>
            </a:extLst>
          </p:cNvPr>
          <p:cNvSpPr txBox="1"/>
          <p:nvPr/>
        </p:nvSpPr>
        <p:spPr>
          <a:xfrm>
            <a:off x="297983" y="246141"/>
            <a:ext cx="9363946" cy="461665"/>
          </a:xfrm>
          <a:prstGeom prst="rect">
            <a:avLst/>
          </a:prstGeom>
          <a:solidFill>
            <a:srgbClr val="0070C0"/>
          </a:solidFill>
          <a:ln>
            <a:solidFill>
              <a:schemeClr val="bg1"/>
            </a:solidFill>
          </a:ln>
        </p:spPr>
        <p:txBody>
          <a:bodyPr wrap="square" rtlCol="0">
            <a:spAutoFit/>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インターネット回線がある場合　スマホと</a:t>
            </a:r>
            <a:r>
              <a:rPr lang="en-US" altLang="ja-JP" sz="2400" dirty="0">
                <a:solidFill>
                  <a:schemeClr val="bg1"/>
                </a:solidFill>
                <a:latin typeface="HGS創英角ｺﾞｼｯｸUB" panose="020B0900000000000000" pitchFamily="50" charset="-128"/>
                <a:ea typeface="HGS創英角ｺﾞｼｯｸUB" panose="020B0900000000000000" pitchFamily="50" charset="-128"/>
              </a:rPr>
              <a:t>Wi-Fi</a:t>
            </a: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の接続①</a:t>
            </a:r>
          </a:p>
        </p:txBody>
      </p:sp>
      <p:sp>
        <p:nvSpPr>
          <p:cNvPr id="12" name="テキスト ボックス 11">
            <a:extLst>
              <a:ext uri="{FF2B5EF4-FFF2-40B4-BE49-F238E27FC236}">
                <a16:creationId xmlns:a16="http://schemas.microsoft.com/office/drawing/2014/main" id="{7296A686-FB79-486B-A008-5543B968D240}"/>
              </a:ext>
            </a:extLst>
          </p:cNvPr>
          <p:cNvSpPr txBox="1"/>
          <p:nvPr/>
        </p:nvSpPr>
        <p:spPr>
          <a:xfrm>
            <a:off x="337428" y="813901"/>
            <a:ext cx="9324502" cy="3989554"/>
          </a:xfrm>
          <a:prstGeom prst="rect">
            <a:avLst/>
          </a:prstGeom>
          <a:noFill/>
        </p:spPr>
        <p:txBody>
          <a:bodyPr wrap="square" rtlCol="0">
            <a:spAutoFit/>
          </a:bodyPr>
          <a:lstStyle/>
          <a:p>
            <a:pPr>
              <a:lnSpc>
                <a:spcPct val="150000"/>
              </a:lnSpc>
            </a:pPr>
            <a:r>
              <a:rPr lang="ja-JP" altLang="en-US" sz="1600" dirty="0">
                <a:solidFill>
                  <a:srgbClr val="FF0000"/>
                </a:solidFill>
                <a:latin typeface="メイリオ" panose="020B0604030504040204" pitchFamily="50" charset="-128"/>
                <a:ea typeface="メイリオ" panose="020B0604030504040204" pitchFamily="50" charset="-128"/>
              </a:rPr>
              <a:t>スマホ・タブレットと</a:t>
            </a:r>
            <a:r>
              <a:rPr lang="en-US" altLang="ja-JP" sz="1600" dirty="0">
                <a:solidFill>
                  <a:srgbClr val="FF0000"/>
                </a:solidFill>
                <a:latin typeface="メイリオ" panose="020B0604030504040204" pitchFamily="50" charset="-128"/>
                <a:ea typeface="メイリオ" panose="020B0604030504040204" pitchFamily="50" charset="-128"/>
              </a:rPr>
              <a:t>Wi-Fi</a:t>
            </a:r>
            <a:r>
              <a:rPr lang="ja-JP" altLang="en-US" sz="1600" dirty="0">
                <a:solidFill>
                  <a:srgbClr val="FF0000"/>
                </a:solidFill>
                <a:latin typeface="メイリオ" panose="020B0604030504040204" pitchFamily="50" charset="-128"/>
                <a:ea typeface="メイリオ" panose="020B0604030504040204" pitchFamily="50" charset="-128"/>
              </a:rPr>
              <a:t>をつなぐ手順です。</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参考）</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ZAQHP</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iOS</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iPhone)</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｜無線</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LAN</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 接続方法」</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①</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iPhone</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のホーム画面から</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設定</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をタップ。　　　　　　②設定画面で「</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」をタップ。</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pic>
        <p:nvPicPr>
          <p:cNvPr id="2052" name="Picture 4" descr="キャプチャ">
            <a:extLst>
              <a:ext uri="{FF2B5EF4-FFF2-40B4-BE49-F238E27FC236}">
                <a16:creationId xmlns:a16="http://schemas.microsoft.com/office/drawing/2014/main" id="{4E17A124-90D4-4A3E-9290-E9FB31959C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613" y="1666048"/>
            <a:ext cx="2675911" cy="471563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キャプチャ">
            <a:extLst>
              <a:ext uri="{FF2B5EF4-FFF2-40B4-BE49-F238E27FC236}">
                <a16:creationId xmlns:a16="http://schemas.microsoft.com/office/drawing/2014/main" id="{AC65F0FA-05EB-4FCF-8C63-1CB494A557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9547" y="1666046"/>
            <a:ext cx="2675911" cy="4715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629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28BD437-0869-4DAC-A54D-18C79BCEB964}"/>
              </a:ext>
            </a:extLst>
          </p:cNvPr>
          <p:cNvSpPr txBox="1"/>
          <p:nvPr/>
        </p:nvSpPr>
        <p:spPr>
          <a:xfrm>
            <a:off x="297983" y="246141"/>
            <a:ext cx="9363946" cy="461665"/>
          </a:xfrm>
          <a:prstGeom prst="rect">
            <a:avLst/>
          </a:prstGeom>
          <a:solidFill>
            <a:srgbClr val="0070C0"/>
          </a:solidFill>
          <a:ln>
            <a:solidFill>
              <a:schemeClr val="bg1"/>
            </a:solidFill>
          </a:ln>
        </p:spPr>
        <p:txBody>
          <a:bodyPr wrap="square" rtlCol="0">
            <a:spAutoFit/>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インターネット回線がある場合　スマホと</a:t>
            </a:r>
            <a:r>
              <a:rPr lang="en-US" altLang="ja-JP" sz="2400" dirty="0">
                <a:solidFill>
                  <a:schemeClr val="bg1"/>
                </a:solidFill>
                <a:latin typeface="HGS創英角ｺﾞｼｯｸUB" panose="020B0900000000000000" pitchFamily="50" charset="-128"/>
                <a:ea typeface="HGS創英角ｺﾞｼｯｸUB" panose="020B0900000000000000" pitchFamily="50" charset="-128"/>
              </a:rPr>
              <a:t>Wi-Fi</a:t>
            </a: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の接続②</a:t>
            </a:r>
          </a:p>
        </p:txBody>
      </p:sp>
      <p:sp>
        <p:nvSpPr>
          <p:cNvPr id="12" name="テキスト ボックス 11">
            <a:extLst>
              <a:ext uri="{FF2B5EF4-FFF2-40B4-BE49-F238E27FC236}">
                <a16:creationId xmlns:a16="http://schemas.microsoft.com/office/drawing/2014/main" id="{7296A686-FB79-486B-A008-5543B968D240}"/>
              </a:ext>
            </a:extLst>
          </p:cNvPr>
          <p:cNvSpPr txBox="1"/>
          <p:nvPr/>
        </p:nvSpPr>
        <p:spPr>
          <a:xfrm>
            <a:off x="337428" y="813901"/>
            <a:ext cx="9324502" cy="1358064"/>
          </a:xfrm>
          <a:prstGeom prst="rect">
            <a:avLst/>
          </a:prstGeom>
          <a:noFill/>
        </p:spPr>
        <p:txBody>
          <a:bodyPr wrap="square" rtlCol="0">
            <a:spAutoFit/>
          </a:bodyPr>
          <a:lstStyle/>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③</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をオン（右側）に。接続したい</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　　④</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ルーターのパスワード（</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PASS KEY</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）を大文字</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の</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SSID</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を選んでタップ。　  　　　　　　　　　　　　　小文字区別して入力。「接続」をタップ。　</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※SSID</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は</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ルーターの裏面などに記載。　　　　　　成功すれば、接続した</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ルーターの横にチェック</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マークが出ます。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p:txBody>
      </p:sp>
      <p:pic>
        <p:nvPicPr>
          <p:cNvPr id="4098" name="Picture 2" descr="キャプチャ">
            <a:extLst>
              <a:ext uri="{FF2B5EF4-FFF2-40B4-BE49-F238E27FC236}">
                <a16:creationId xmlns:a16="http://schemas.microsoft.com/office/drawing/2014/main" id="{7D38E887-65AE-4233-AA8E-78EC0144D6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423" y="2262997"/>
            <a:ext cx="2452762" cy="432239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キャプチャ">
            <a:extLst>
              <a:ext uri="{FF2B5EF4-FFF2-40B4-BE49-F238E27FC236}">
                <a16:creationId xmlns:a16="http://schemas.microsoft.com/office/drawing/2014/main" id="{75E45230-B010-4F6C-838F-10ADA0C2E81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0743"/>
          <a:stretch/>
        </p:blipFill>
        <p:spPr bwMode="auto">
          <a:xfrm>
            <a:off x="5250712" y="2278060"/>
            <a:ext cx="3057715" cy="1844596"/>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キャプチャ">
            <a:extLst>
              <a:ext uri="{FF2B5EF4-FFF2-40B4-BE49-F238E27FC236}">
                <a16:creationId xmlns:a16="http://schemas.microsoft.com/office/drawing/2014/main" id="{EA5741E2-4CBC-410F-A01A-20CF6C3D3E4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67142"/>
          <a:stretch/>
        </p:blipFill>
        <p:spPr bwMode="auto">
          <a:xfrm>
            <a:off x="5250713" y="4814853"/>
            <a:ext cx="3057715" cy="1770537"/>
          </a:xfrm>
          <a:prstGeom prst="rect">
            <a:avLst/>
          </a:prstGeom>
          <a:noFill/>
          <a:extLst>
            <a:ext uri="{909E8E84-426E-40DD-AFC4-6F175D3DCCD1}">
              <a14:hiddenFill xmlns:a14="http://schemas.microsoft.com/office/drawing/2010/main">
                <a:solidFill>
                  <a:srgbClr val="FFFFFF"/>
                </a:solidFill>
              </a14:hiddenFill>
            </a:ext>
          </a:extLst>
        </p:spPr>
      </p:pic>
      <p:sp>
        <p:nvSpPr>
          <p:cNvPr id="2" name="矢印: 下 1">
            <a:extLst>
              <a:ext uri="{FF2B5EF4-FFF2-40B4-BE49-F238E27FC236}">
                <a16:creationId xmlns:a16="http://schemas.microsoft.com/office/drawing/2014/main" id="{A9B065FF-4674-4553-8F5C-25BC90C0CAC5}"/>
              </a:ext>
            </a:extLst>
          </p:cNvPr>
          <p:cNvSpPr/>
          <p:nvPr/>
        </p:nvSpPr>
        <p:spPr>
          <a:xfrm>
            <a:off x="6416962" y="4297685"/>
            <a:ext cx="725214" cy="35790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21521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28BD437-0869-4DAC-A54D-18C79BCEB964}"/>
              </a:ext>
            </a:extLst>
          </p:cNvPr>
          <p:cNvSpPr txBox="1"/>
          <p:nvPr/>
        </p:nvSpPr>
        <p:spPr>
          <a:xfrm>
            <a:off x="297983" y="246141"/>
            <a:ext cx="9363946" cy="461665"/>
          </a:xfrm>
          <a:prstGeom prst="rect">
            <a:avLst/>
          </a:prstGeom>
          <a:solidFill>
            <a:srgbClr val="FF0000"/>
          </a:solidFill>
          <a:ln>
            <a:solidFill>
              <a:schemeClr val="bg1"/>
            </a:solidFill>
          </a:ln>
        </p:spPr>
        <p:txBody>
          <a:bodyPr wrap="square" rtlCol="0">
            <a:spAutoFit/>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インターネット回線がない場合　インターネット回線の契約①</a:t>
            </a:r>
          </a:p>
        </p:txBody>
      </p:sp>
      <p:sp>
        <p:nvSpPr>
          <p:cNvPr id="12" name="テキスト ボックス 11">
            <a:extLst>
              <a:ext uri="{FF2B5EF4-FFF2-40B4-BE49-F238E27FC236}">
                <a16:creationId xmlns:a16="http://schemas.microsoft.com/office/drawing/2014/main" id="{7296A686-FB79-486B-A008-5543B968D240}"/>
              </a:ext>
            </a:extLst>
          </p:cNvPr>
          <p:cNvSpPr txBox="1"/>
          <p:nvPr/>
        </p:nvSpPr>
        <p:spPr>
          <a:xfrm>
            <a:off x="337428" y="813901"/>
            <a:ext cx="9324502" cy="4912883"/>
          </a:xfrm>
          <a:prstGeom prst="rect">
            <a:avLst/>
          </a:prstGeom>
          <a:noFill/>
        </p:spPr>
        <p:txBody>
          <a:bodyPr wrap="square" rtlCol="0">
            <a:spAutoFit/>
          </a:bodyPr>
          <a:lstStyle/>
          <a:p>
            <a:pPr>
              <a:lnSpc>
                <a:spcPct val="150000"/>
              </a:lnSpc>
            </a:pPr>
            <a:r>
              <a:rPr lang="ja-JP" altLang="en-US" sz="1400" b="1" dirty="0">
                <a:solidFill>
                  <a:srgbClr val="FF0000"/>
                </a:solidFill>
                <a:latin typeface="メイリオ" panose="020B0604030504040204" pitchFamily="50" charset="-128"/>
                <a:ea typeface="メイリオ" panose="020B0604030504040204" pitchFamily="50" charset="-128"/>
              </a:rPr>
              <a:t>自宅にインターネット回線がない場合の手順です。</a:t>
            </a:r>
            <a:endParaRPr lang="en-US" altLang="ja-JP" sz="1400" b="1" dirty="0">
              <a:solidFill>
                <a:srgbClr val="FF0000"/>
              </a:solidFill>
              <a:latin typeface="メイリオ" panose="020B0604030504040204" pitchFamily="50" charset="-128"/>
              <a:ea typeface="メイリオ" panose="020B0604030504040204" pitchFamily="50" charset="-128"/>
            </a:endParaRPr>
          </a:p>
          <a:p>
            <a:pPr>
              <a:lnSpc>
                <a:spcPct val="150000"/>
              </a:lnSpc>
            </a:pPr>
            <a:r>
              <a:rPr lang="ja-JP" altLang="en-US" sz="1400" b="1" dirty="0">
                <a:solidFill>
                  <a:srgbClr val="FF0000"/>
                </a:solidFill>
                <a:latin typeface="メイリオ" panose="020B0604030504040204" pitchFamily="50" charset="-128"/>
                <a:ea typeface="メイリオ" panose="020B0604030504040204" pitchFamily="50" charset="-128"/>
              </a:rPr>
              <a:t>インターネット回線、もしくはポケット</a:t>
            </a:r>
            <a:r>
              <a:rPr lang="en-US" altLang="ja-JP" sz="1400" b="1" dirty="0">
                <a:solidFill>
                  <a:srgbClr val="FF0000"/>
                </a:solidFill>
                <a:latin typeface="メイリオ" panose="020B0604030504040204" pitchFamily="50" charset="-128"/>
                <a:ea typeface="メイリオ" panose="020B0604030504040204" pitchFamily="50" charset="-128"/>
              </a:rPr>
              <a:t>Wi-Fi</a:t>
            </a:r>
            <a:r>
              <a:rPr lang="ja-JP" altLang="en-US" sz="1400" b="1" dirty="0">
                <a:solidFill>
                  <a:srgbClr val="FF0000"/>
                </a:solidFill>
                <a:latin typeface="メイリオ" panose="020B0604030504040204" pitchFamily="50" charset="-128"/>
                <a:ea typeface="メイリオ" panose="020B0604030504040204" pitchFamily="50" charset="-128"/>
              </a:rPr>
              <a:t>の契約が必要となります。</a:t>
            </a:r>
            <a:endParaRPr lang="en-US" altLang="ja-JP" sz="1400" b="1" dirty="0">
              <a:solidFill>
                <a:srgbClr val="FF0000"/>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u="sng" dirty="0">
                <a:solidFill>
                  <a:schemeClr val="tx1">
                    <a:lumMod val="65000"/>
                    <a:lumOff val="35000"/>
                  </a:schemeClr>
                </a:solidFill>
                <a:latin typeface="メイリオ" panose="020B0604030504040204" pitchFamily="50" charset="-128"/>
                <a:ea typeface="メイリオ" panose="020B0604030504040204" pitchFamily="50" charset="-128"/>
              </a:rPr>
              <a:t>①固定のインターネット回線を契約する</a:t>
            </a:r>
            <a:endParaRPr lang="en-US" altLang="ja-JP" sz="1400" u="sng"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１）料金は月</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4000</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円～</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5000</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円程度です。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２）データ通信量に制限はありません。いくらでも使えます。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３）申し込んでからインターネットが使えるようになるまで時間がかかります。（１週間～１ヶ月）</a:t>
            </a:r>
            <a:endParaRPr lang="en-US" altLang="ja-JP" sz="1400" u="sng"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 </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ご自身が使用している携帯会社にお願いするとお得に契約することが出来ます。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・ドコモをご利用の場合　　　→ドコモ光（</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hlinkClick r:id="rId2"/>
              </a:rPr>
              <a:t>https://www.nttdocomo.co.jp/hikari/index.html</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・ａｕをご利用の場合　　　　→ａｕひかり（</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hlinkClick r:id="rId3"/>
              </a:rPr>
              <a:t>https://www.au.com/internet/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・ソフトバンクをご利用の場合→ソフトバンク光（</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hlinkClick r:id="rId4"/>
              </a:rPr>
              <a:t>https://www.softbank.jp/ybb/special/sbhikari-01/</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rgbClr val="FF000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FF0000"/>
                </a:solidFill>
                <a:latin typeface="メイリオ" panose="020B0604030504040204" pitchFamily="50" charset="-128"/>
                <a:ea typeface="メイリオ" panose="020B0604030504040204" pitchFamily="50" charset="-128"/>
              </a:rPr>
              <a:t>インターネットが使えるようになってからの手順は、「インターネット回線がある場合　</a:t>
            </a:r>
            <a:r>
              <a:rPr lang="en-US" altLang="ja-JP" sz="1400" dirty="0">
                <a:solidFill>
                  <a:srgbClr val="FF0000"/>
                </a:solidFill>
                <a:latin typeface="メイリオ" panose="020B0604030504040204" pitchFamily="50" charset="-128"/>
                <a:ea typeface="メイリオ" panose="020B0604030504040204" pitchFamily="50" charset="-128"/>
              </a:rPr>
              <a:t>PC</a:t>
            </a:r>
            <a:r>
              <a:rPr lang="ja-JP" altLang="en-US" sz="1400" dirty="0">
                <a:solidFill>
                  <a:srgbClr val="FF0000"/>
                </a:solidFill>
                <a:latin typeface="メイリオ" panose="020B0604030504040204" pitchFamily="50" charset="-128"/>
                <a:ea typeface="メイリオ" panose="020B0604030504040204" pitchFamily="50" charset="-128"/>
              </a:rPr>
              <a:t>と</a:t>
            </a:r>
            <a:r>
              <a:rPr lang="en-US" altLang="ja-JP" sz="1400" dirty="0">
                <a:solidFill>
                  <a:srgbClr val="FF0000"/>
                </a:solidFill>
                <a:latin typeface="メイリオ" panose="020B0604030504040204" pitchFamily="50" charset="-128"/>
                <a:ea typeface="メイリオ" panose="020B0604030504040204" pitchFamily="50" charset="-128"/>
              </a:rPr>
              <a:t>Wi-Fi</a:t>
            </a:r>
            <a:r>
              <a:rPr lang="ja-JP" altLang="en-US" sz="1400" dirty="0">
                <a:solidFill>
                  <a:srgbClr val="FF0000"/>
                </a:solidFill>
                <a:latin typeface="メイリオ" panose="020B0604030504040204" pitchFamily="50" charset="-128"/>
                <a:ea typeface="メイリオ" panose="020B0604030504040204" pitchFamily="50" charset="-128"/>
              </a:rPr>
              <a:t>の接続①」と同じです。</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37846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528BD437-0869-4DAC-A54D-18C79BCEB964}"/>
              </a:ext>
            </a:extLst>
          </p:cNvPr>
          <p:cNvSpPr txBox="1"/>
          <p:nvPr/>
        </p:nvSpPr>
        <p:spPr>
          <a:xfrm>
            <a:off x="297983" y="246141"/>
            <a:ext cx="9363946" cy="461665"/>
          </a:xfrm>
          <a:prstGeom prst="rect">
            <a:avLst/>
          </a:prstGeom>
          <a:solidFill>
            <a:srgbClr val="FF0000"/>
          </a:solidFill>
          <a:ln>
            <a:solidFill>
              <a:schemeClr val="bg1"/>
            </a:solidFill>
          </a:ln>
        </p:spPr>
        <p:txBody>
          <a:bodyPr wrap="square" rtlCol="0">
            <a:spAutoFit/>
          </a:bodyPr>
          <a:lstStyle/>
          <a:p>
            <a:pPr algn="ctr"/>
            <a:r>
              <a:rPr lang="ja-JP" altLang="en-US" sz="2400" dirty="0">
                <a:solidFill>
                  <a:schemeClr val="bg1"/>
                </a:solidFill>
                <a:latin typeface="HGS創英角ｺﾞｼｯｸUB" panose="020B0900000000000000" pitchFamily="50" charset="-128"/>
                <a:ea typeface="HGS創英角ｺﾞｼｯｸUB" panose="020B0900000000000000" pitchFamily="50" charset="-128"/>
              </a:rPr>
              <a:t>インターネット回線がない場合　インターネット回線の契約②</a:t>
            </a:r>
          </a:p>
        </p:txBody>
      </p:sp>
      <p:sp>
        <p:nvSpPr>
          <p:cNvPr id="12" name="テキスト ボックス 11">
            <a:extLst>
              <a:ext uri="{FF2B5EF4-FFF2-40B4-BE49-F238E27FC236}">
                <a16:creationId xmlns:a16="http://schemas.microsoft.com/office/drawing/2014/main" id="{7296A686-FB79-486B-A008-5543B968D240}"/>
              </a:ext>
            </a:extLst>
          </p:cNvPr>
          <p:cNvSpPr txBox="1"/>
          <p:nvPr/>
        </p:nvSpPr>
        <p:spPr>
          <a:xfrm>
            <a:off x="337428" y="813901"/>
            <a:ext cx="9324502" cy="4589718"/>
          </a:xfrm>
          <a:prstGeom prst="rect">
            <a:avLst/>
          </a:prstGeom>
          <a:noFill/>
        </p:spPr>
        <p:txBody>
          <a:bodyPr wrap="square" rtlCol="0">
            <a:spAutoFit/>
          </a:bodyPr>
          <a:lstStyle/>
          <a:p>
            <a:pPr>
              <a:lnSpc>
                <a:spcPct val="150000"/>
              </a:lnSpc>
            </a:pPr>
            <a:r>
              <a:rPr lang="ja-JP" altLang="en-US" sz="1400" b="1" dirty="0">
                <a:solidFill>
                  <a:srgbClr val="FF0000"/>
                </a:solidFill>
                <a:latin typeface="メイリオ" panose="020B0604030504040204" pitchFamily="50" charset="-128"/>
                <a:ea typeface="メイリオ" panose="020B0604030504040204" pitchFamily="50" charset="-128"/>
              </a:rPr>
              <a:t>自宅にインターネット回線がない場合の手順です。</a:t>
            </a:r>
            <a:endParaRPr lang="en-US" altLang="ja-JP" sz="1400" b="1" dirty="0">
              <a:solidFill>
                <a:srgbClr val="FF0000"/>
              </a:solidFill>
              <a:latin typeface="メイリオ" panose="020B0604030504040204" pitchFamily="50" charset="-128"/>
              <a:ea typeface="メイリオ" panose="020B0604030504040204" pitchFamily="50" charset="-128"/>
            </a:endParaRPr>
          </a:p>
          <a:p>
            <a:pPr>
              <a:lnSpc>
                <a:spcPct val="150000"/>
              </a:lnSpc>
            </a:pPr>
            <a:r>
              <a:rPr lang="ja-JP" altLang="en-US" sz="1400" b="1" dirty="0">
                <a:solidFill>
                  <a:srgbClr val="FF0000"/>
                </a:solidFill>
                <a:latin typeface="メイリオ" panose="020B0604030504040204" pitchFamily="50" charset="-128"/>
                <a:ea typeface="メイリオ" panose="020B0604030504040204" pitchFamily="50" charset="-128"/>
              </a:rPr>
              <a:t>インターネット回線、もしくはポケット</a:t>
            </a:r>
            <a:r>
              <a:rPr lang="en-US" altLang="ja-JP" sz="1400" b="1" dirty="0">
                <a:solidFill>
                  <a:srgbClr val="FF0000"/>
                </a:solidFill>
                <a:latin typeface="メイリオ" panose="020B0604030504040204" pitchFamily="50" charset="-128"/>
                <a:ea typeface="メイリオ" panose="020B0604030504040204" pitchFamily="50" charset="-128"/>
              </a:rPr>
              <a:t>Wi-Fi</a:t>
            </a:r>
            <a:r>
              <a:rPr lang="ja-JP" altLang="en-US" sz="1400" b="1" dirty="0">
                <a:solidFill>
                  <a:srgbClr val="FF0000"/>
                </a:solidFill>
                <a:latin typeface="メイリオ" panose="020B0604030504040204" pitchFamily="50" charset="-128"/>
                <a:ea typeface="メイリオ" panose="020B0604030504040204" pitchFamily="50" charset="-128"/>
              </a:rPr>
              <a:t>の契約が必要となります。</a:t>
            </a:r>
            <a:endParaRPr lang="en-US" altLang="ja-JP" sz="1400" b="1" dirty="0">
              <a:solidFill>
                <a:srgbClr val="FF0000"/>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u="sng" dirty="0">
                <a:solidFill>
                  <a:schemeClr val="tx1">
                    <a:lumMod val="65000"/>
                    <a:lumOff val="35000"/>
                  </a:schemeClr>
                </a:solidFill>
                <a:latin typeface="メイリオ" panose="020B0604030504040204" pitchFamily="50" charset="-128"/>
                <a:ea typeface="メイリオ" panose="020B0604030504040204" pitchFamily="50" charset="-128"/>
              </a:rPr>
              <a:t>②ポケット</a:t>
            </a:r>
            <a:r>
              <a:rPr lang="en-US" altLang="ja-JP" sz="1400" u="sng"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u="sng" dirty="0">
                <a:solidFill>
                  <a:schemeClr val="tx1">
                    <a:lumMod val="65000"/>
                    <a:lumOff val="35000"/>
                  </a:schemeClr>
                </a:solidFill>
                <a:latin typeface="メイリオ" panose="020B0604030504040204" pitchFamily="50" charset="-128"/>
                <a:ea typeface="メイリオ" panose="020B0604030504040204" pitchFamily="50" charset="-128"/>
              </a:rPr>
              <a:t>を契約する</a:t>
            </a:r>
            <a:endParaRPr lang="en-US" altLang="ja-JP" sz="1400" u="sng"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１）料金は月</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4000</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円～</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6000</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円程度です。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２）データ通信量に制限がある場合があります。（会社により異なります）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３）申し込んでからインターネットが使えるようになるまで比較的早いです。（即日～１週間）</a:t>
            </a:r>
            <a:endParaRPr lang="en-US" altLang="ja-JP" sz="1400" u="sng"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以下は、データ通信量無制限（いくらでも使える）ポケット</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サービスの一一例となります。</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400" dirty="0" err="1">
                <a:solidFill>
                  <a:schemeClr val="tx1">
                    <a:lumMod val="65000"/>
                    <a:lumOff val="35000"/>
                  </a:schemeClr>
                </a:solidFill>
                <a:latin typeface="メイリオ" panose="020B0604030504040204" pitchFamily="50" charset="-128"/>
                <a:ea typeface="メイリオ" panose="020B0604030504040204" pitchFamily="50" charset="-128"/>
              </a:rPr>
              <a:t>AiR-WiFi</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 </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hlinkClick r:id="rId2"/>
              </a:rPr>
              <a:t>https://wifi-airwifi.com/index.html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rPr>
              <a:t>UQ WiMAX</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r>
              <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hlinkClick r:id="rId3"/>
              </a:rPr>
              <a:t>https://shop.uqwimax.jp/shop/</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rPr>
              <a:t>）</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rgbClr val="FF000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FF0000"/>
                </a:solidFill>
                <a:latin typeface="メイリオ" panose="020B0604030504040204" pitchFamily="50" charset="-128"/>
                <a:ea typeface="メイリオ" panose="020B0604030504040204" pitchFamily="50" charset="-128"/>
              </a:rPr>
              <a:t>インターネットが使えるようになってからの手順は、「インターネット回線がある場合　</a:t>
            </a:r>
            <a:r>
              <a:rPr lang="en-US" altLang="ja-JP" sz="1400" dirty="0">
                <a:solidFill>
                  <a:srgbClr val="FF0000"/>
                </a:solidFill>
                <a:latin typeface="メイリオ" panose="020B0604030504040204" pitchFamily="50" charset="-128"/>
                <a:ea typeface="メイリオ" panose="020B0604030504040204" pitchFamily="50" charset="-128"/>
              </a:rPr>
              <a:t>Wi-Fi</a:t>
            </a:r>
            <a:r>
              <a:rPr lang="ja-JP" altLang="en-US" sz="1400" dirty="0">
                <a:solidFill>
                  <a:srgbClr val="FF0000"/>
                </a:solidFill>
                <a:latin typeface="メイリオ" panose="020B0604030504040204" pitchFamily="50" charset="-128"/>
                <a:ea typeface="メイリオ" panose="020B0604030504040204" pitchFamily="50" charset="-128"/>
              </a:rPr>
              <a:t>ルーターの設定」と同じです。</a:t>
            </a:r>
            <a:endParaRPr lang="en-US" altLang="ja-JP" sz="1400" dirty="0">
              <a:solidFill>
                <a:srgbClr val="FF0000"/>
              </a:solidFill>
              <a:latin typeface="メイリオ" panose="020B0604030504040204" pitchFamily="50" charset="-128"/>
              <a:ea typeface="メイリオ" panose="020B0604030504040204" pitchFamily="50" charset="-128"/>
            </a:endParaRPr>
          </a:p>
        </p:txBody>
      </p:sp>
      <p:pic>
        <p:nvPicPr>
          <p:cNvPr id="6146" name="Picture 2" descr="ポケットwifi に対する画像結果">
            <a:hlinkClick r:id="rId4"/>
            <a:extLst>
              <a:ext uri="{FF2B5EF4-FFF2-40B4-BE49-F238E27FC236}">
                <a16:creationId xmlns:a16="http://schemas.microsoft.com/office/drawing/2014/main" id="{2ECCA7C4-65C3-4AC9-80C3-0EBC171333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36218" y="1552903"/>
            <a:ext cx="1425711" cy="1380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8764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1050</TotalTime>
  <Words>1020</Words>
  <Application>Microsoft Office PowerPoint</Application>
  <PresentationFormat>A4 210 x 297 mm</PresentationFormat>
  <Paragraphs>88</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HGS創英角ｺﾞｼｯｸUB</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後藤　貴司</dc:creator>
  <cp:lastModifiedBy>樋山  修実</cp:lastModifiedBy>
  <cp:revision>201</cp:revision>
  <cp:lastPrinted>2020-04-15T04:26:54Z</cp:lastPrinted>
  <dcterms:created xsi:type="dcterms:W3CDTF">2020-04-08T06:31:45Z</dcterms:created>
  <dcterms:modified xsi:type="dcterms:W3CDTF">2021-07-14T04:49:34Z</dcterms:modified>
</cp:coreProperties>
</file>